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82" r:id="rId14"/>
    <p:sldId id="283" r:id="rId15"/>
    <p:sldId id="284" r:id="rId16"/>
    <p:sldId id="267" r:id="rId17"/>
    <p:sldId id="268" r:id="rId18"/>
    <p:sldId id="269" r:id="rId19"/>
    <p:sldId id="273" r:id="rId20"/>
    <p:sldId id="274" r:id="rId21"/>
    <p:sldId id="275" r:id="rId22"/>
    <p:sldId id="276" r:id="rId23"/>
    <p:sldId id="277" r:id="rId24"/>
    <p:sldId id="278" r:id="rId25"/>
    <p:sldId id="279" r:id="rId26"/>
    <p:sldId id="281"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hyperlink" Target="https://www.blockchain.com/explorer"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Block in a </a:t>
            </a:r>
            <a:r>
              <a:rPr lang="en-US" dirty="0" err="1" smtClean="0"/>
              <a:t>Blockchain,Transactions,Distributed</a:t>
            </a:r>
            <a:r>
              <a:rPr lang="en-US" dirty="0" smtClean="0"/>
              <a:t> Consensus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1"/>
          <a:srcRect l="17570" t="16667" r="19766" b="32292"/>
          <a:stretch>
            <a:fillRect/>
          </a:stretch>
        </p:blipFill>
        <p:spPr bwMode="auto">
          <a:xfrm>
            <a:off x="457200" y="228600"/>
            <a:ext cx="8305800" cy="58674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endParaRPr lang="en-IN" dirty="0" smtClean="0"/>
          </a:p>
          <a:p>
            <a:endParaRPr lang="en-IN" dirty="0" smtClean="0"/>
          </a:p>
          <a:p>
            <a:endParaRPr lang="en-IN" dirty="0" smtClean="0"/>
          </a:p>
          <a:p>
            <a:endParaRPr lang="en-IN" dirty="0" smtClean="0"/>
          </a:p>
          <a:p>
            <a:endParaRPr lang="en-IN" dirty="0" smtClean="0"/>
          </a:p>
          <a:p>
            <a:r>
              <a:rPr lang="en-IN" dirty="0" smtClean="0"/>
              <a:t>Each block has a Block header and a list of transactions as shown above.</a:t>
            </a:r>
            <a:endParaRPr lang="en-IN" dirty="0" smtClean="0"/>
          </a:p>
          <a:p>
            <a:r>
              <a:rPr lang="en-IN" dirty="0" smtClean="0"/>
              <a:t>Go to </a:t>
            </a:r>
            <a:r>
              <a:rPr lang="en-US" dirty="0" smtClean="0">
                <a:hlinkClick r:id="rId1"/>
              </a:rPr>
              <a:t>https://www.blockchain.com/explorer</a:t>
            </a:r>
            <a:r>
              <a:rPr lang="en-US" dirty="0" smtClean="0"/>
              <a:t> to see the </a:t>
            </a:r>
            <a:r>
              <a:rPr lang="en-US" dirty="0" err="1" smtClean="0"/>
              <a:t>bitcoin</a:t>
            </a:r>
            <a:r>
              <a:rPr lang="en-US" dirty="0" smtClean="0"/>
              <a:t> block structure.</a:t>
            </a:r>
            <a:endParaRPr lang="en-US" dirty="0"/>
          </a:p>
        </p:txBody>
      </p:sp>
      <p:pic>
        <p:nvPicPr>
          <p:cNvPr id="6146" name="Picture 2"/>
          <p:cNvPicPr>
            <a:picLocks noChangeAspect="1" noChangeArrowheads="1"/>
          </p:cNvPicPr>
          <p:nvPr/>
        </p:nvPicPr>
        <p:blipFill>
          <a:blip r:embed="rId2"/>
          <a:srcRect l="17570" t="17708" r="18594" b="30208"/>
          <a:stretch>
            <a:fillRect/>
          </a:stretch>
        </p:blipFill>
        <p:spPr bwMode="auto">
          <a:xfrm>
            <a:off x="457200" y="228600"/>
            <a:ext cx="8305800" cy="38100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1"/>
          <a:srcRect l="17570" t="16667" r="18594" b="38542"/>
          <a:stretch>
            <a:fillRect/>
          </a:stretch>
        </p:blipFill>
        <p:spPr bwMode="auto">
          <a:xfrm>
            <a:off x="381000" y="0"/>
            <a:ext cx="8305800" cy="3886200"/>
          </a:xfrm>
          <a:prstGeom prst="rect">
            <a:avLst/>
          </a:prstGeom>
          <a:noFill/>
          <a:ln w="9525">
            <a:noFill/>
            <a:miter lim="800000"/>
            <a:headEnd/>
            <a:tailEnd/>
          </a:ln>
          <a:effectLst/>
        </p:spPr>
      </p:pic>
      <p:sp>
        <p:nvSpPr>
          <p:cNvPr id="5" name="TextBox 4"/>
          <p:cNvSpPr txBox="1"/>
          <p:nvPr/>
        </p:nvSpPr>
        <p:spPr>
          <a:xfrm>
            <a:off x="533400" y="4114800"/>
            <a:ext cx="8077200" cy="3970318"/>
          </a:xfrm>
          <a:prstGeom prst="rect">
            <a:avLst/>
          </a:prstGeom>
          <a:noFill/>
        </p:spPr>
        <p:txBody>
          <a:bodyPr wrap="square" rtlCol="0">
            <a:spAutoFit/>
          </a:bodyPr>
          <a:lstStyle/>
          <a:p>
            <a:r>
              <a:rPr lang="en-IN" dirty="0" smtClean="0"/>
              <a:t>No of Transactions </a:t>
            </a:r>
            <a:r>
              <a:rPr lang="en-IN" dirty="0" smtClean="0">
                <a:sym typeface="Wingdings" panose="05000000000000000000" pitchFamily="2" charset="2"/>
              </a:rPr>
              <a:t> Number of transaction in a block.</a:t>
            </a:r>
            <a:endParaRPr lang="en-IN" dirty="0" smtClean="0">
              <a:sym typeface="Wingdings" panose="05000000000000000000" pitchFamily="2" charset="2"/>
            </a:endParaRPr>
          </a:p>
          <a:p>
            <a:r>
              <a:rPr lang="en-IN" dirty="0" smtClean="0">
                <a:sym typeface="Wingdings" panose="05000000000000000000" pitchFamily="2" charset="2"/>
              </a:rPr>
              <a:t>Output total + Estimated transaction volume total amount of bitcoin that have been transferred.</a:t>
            </a:r>
            <a:endParaRPr lang="en-IN" dirty="0" smtClean="0">
              <a:sym typeface="Wingdings" panose="05000000000000000000" pitchFamily="2" charset="2"/>
            </a:endParaRPr>
          </a:p>
          <a:p>
            <a:r>
              <a:rPr lang="en-IN" dirty="0" smtClean="0">
                <a:sym typeface="Wingdings" panose="05000000000000000000" pitchFamily="2" charset="2"/>
              </a:rPr>
              <a:t>Transaction Fee  Fee taken by bitcoin network.</a:t>
            </a:r>
            <a:endParaRPr lang="en-IN" dirty="0" smtClean="0">
              <a:sym typeface="Wingdings" panose="05000000000000000000" pitchFamily="2" charset="2"/>
            </a:endParaRPr>
          </a:p>
          <a:p>
            <a:r>
              <a:rPr lang="en-IN" dirty="0" smtClean="0">
                <a:sym typeface="Wingdings" panose="05000000000000000000" pitchFamily="2" charset="2"/>
              </a:rPr>
              <a:t>Height   The 1</a:t>
            </a:r>
            <a:r>
              <a:rPr lang="en-IN" baseline="30000" dirty="0" smtClean="0">
                <a:sym typeface="Wingdings" panose="05000000000000000000" pitchFamily="2" charset="2"/>
              </a:rPr>
              <a:t>st</a:t>
            </a:r>
            <a:r>
              <a:rPr lang="en-IN" dirty="0" smtClean="0">
                <a:sym typeface="Wingdings" panose="05000000000000000000" pitchFamily="2" charset="2"/>
              </a:rPr>
              <a:t> block has no 1, second block has no 2 and so on... 500312 is the sequence no of this block.</a:t>
            </a:r>
            <a:endParaRPr lang="en-IN" dirty="0" smtClean="0">
              <a:sym typeface="Wingdings" panose="05000000000000000000" pitchFamily="2" charset="2"/>
            </a:endParaRPr>
          </a:p>
          <a:p>
            <a:r>
              <a:rPr lang="en-IN" dirty="0" err="1" smtClean="0">
                <a:sym typeface="Wingdings" panose="05000000000000000000" pitchFamily="2" charset="2"/>
              </a:rPr>
              <a:t>Timesatmp</a:t>
            </a:r>
            <a:r>
              <a:rPr lang="en-IN" dirty="0" smtClean="0">
                <a:sym typeface="Wingdings" panose="05000000000000000000" pitchFamily="2" charset="2"/>
              </a:rPr>
              <a:t> and </a:t>
            </a:r>
            <a:r>
              <a:rPr lang="en-IN" dirty="0" err="1" smtClean="0">
                <a:sym typeface="Wingdings" panose="05000000000000000000" pitchFamily="2" charset="2"/>
              </a:rPr>
              <a:t>Recevid</a:t>
            </a:r>
            <a:r>
              <a:rPr lang="en-IN" dirty="0" smtClean="0">
                <a:sym typeface="Wingdings" panose="05000000000000000000" pitchFamily="2" charset="2"/>
              </a:rPr>
              <a:t> Time  </a:t>
            </a:r>
            <a:endParaRPr lang="en-IN" dirty="0" smtClean="0">
              <a:sym typeface="Wingdings" panose="05000000000000000000" pitchFamily="2" charset="2"/>
            </a:endParaRPr>
          </a:p>
          <a:p>
            <a:r>
              <a:rPr lang="en-IN" dirty="0" smtClean="0">
                <a:sym typeface="Wingdings" panose="05000000000000000000" pitchFamily="2" charset="2"/>
              </a:rPr>
              <a:t>Relayed By  BTC TOP is the minor who has mined (validated) this block.</a:t>
            </a:r>
            <a:endParaRPr lang="en-IN" dirty="0" smtClean="0">
              <a:sym typeface="Wingdings" panose="05000000000000000000" pitchFamily="2" charset="2"/>
            </a:endParaRPr>
          </a:p>
          <a:p>
            <a:r>
              <a:rPr lang="en-IN" dirty="0" smtClean="0"/>
              <a:t>Difficulty </a:t>
            </a:r>
            <a:r>
              <a:rPr lang="en-IN" dirty="0" smtClean="0">
                <a:sym typeface="Wingdings" panose="05000000000000000000" pitchFamily="2" charset="2"/>
              </a:rPr>
              <a:t> Difficulty level to find the value of hash.</a:t>
            </a:r>
            <a:endParaRPr lang="en-IN" dirty="0" smtClean="0">
              <a:sym typeface="Wingdings" panose="05000000000000000000" pitchFamily="2" charset="2"/>
            </a:endParaRPr>
          </a:p>
          <a:p>
            <a:r>
              <a:rPr lang="en-IN" dirty="0" smtClean="0">
                <a:sym typeface="Wingdings" panose="05000000000000000000" pitchFamily="2" charset="2"/>
              </a:rPr>
              <a:t>Bits and size how many bits in the block and size in Kb</a:t>
            </a:r>
            <a:endParaRPr lang="en-IN" dirty="0" smtClean="0">
              <a:sym typeface="Wingdings" panose="05000000000000000000" pitchFamily="2" charset="2"/>
            </a:endParaRPr>
          </a:p>
          <a:p>
            <a:r>
              <a:rPr lang="en-IN" dirty="0" smtClean="0">
                <a:sym typeface="Wingdings" panose="05000000000000000000" pitchFamily="2" charset="2"/>
              </a:rPr>
              <a:t>Weight  is used to balance the size of different blocks in the network.</a:t>
            </a:r>
            <a:endParaRPr lang="en-IN" dirty="0" smtClean="0">
              <a:sym typeface="Wingdings" panose="05000000000000000000" pitchFamily="2" charset="2"/>
            </a:endParaRPr>
          </a:p>
          <a:p>
            <a:r>
              <a:rPr lang="en-IN" dirty="0" smtClean="0">
                <a:sym typeface="Wingdings" panose="05000000000000000000" pitchFamily="2" charset="2"/>
              </a:rPr>
              <a:t>Version  Bitcoin architecture version</a:t>
            </a:r>
            <a:endParaRPr lang="en-IN" dirty="0" smtClean="0">
              <a:sym typeface="Wingdings" panose="05000000000000000000" pitchFamily="2" charset="2"/>
            </a:endParaRPr>
          </a:p>
          <a:p>
            <a:r>
              <a:rPr lang="en-IN" dirty="0" smtClean="0">
                <a:sym typeface="Wingdings" panose="05000000000000000000" pitchFamily="2" charset="2"/>
              </a:rPr>
              <a:t>Nonce  nonce used to generate Hash. This nonce find by BTC TOP miner.</a:t>
            </a:r>
            <a:endParaRPr lang="en-IN" dirty="0" smtClean="0">
              <a:sym typeface="Wingdings" panose="05000000000000000000" pitchFamily="2" charset="2"/>
            </a:endParaRPr>
          </a:p>
          <a:p>
            <a:r>
              <a:rPr lang="en-IN" dirty="0" smtClean="0">
                <a:sym typeface="Wingdings" panose="05000000000000000000" pitchFamily="2" charset="2"/>
              </a:rPr>
              <a:t>Block Reward  Bitcoin, miner earned by mining this block.</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Transaction in a Block</a:t>
            </a:r>
            <a:endParaRPr lang="en-US" dirty="0"/>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1"/>
          <a:srcRect l="17570" t="16667" r="19766" b="32292"/>
          <a:stretch>
            <a:fillRect/>
          </a:stretch>
        </p:blipFill>
        <p:spPr bwMode="auto">
          <a:xfrm>
            <a:off x="457200" y="1600200"/>
            <a:ext cx="8153400" cy="44958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1"/>
          <a:srcRect l="17570" t="15625" r="19180" b="27083"/>
          <a:stretch>
            <a:fillRect/>
          </a:stretch>
        </p:blipFill>
        <p:spPr bwMode="auto">
          <a:xfrm>
            <a:off x="381000" y="228600"/>
            <a:ext cx="8229600" cy="4191000"/>
          </a:xfrm>
          <a:prstGeom prst="rect">
            <a:avLst/>
          </a:prstGeom>
          <a:noFill/>
          <a:ln w="9525">
            <a:noFill/>
            <a:miter lim="800000"/>
            <a:headEnd/>
            <a:tailEnd/>
          </a:ln>
          <a:effectLst/>
        </p:spPr>
      </p:pic>
      <p:sp>
        <p:nvSpPr>
          <p:cNvPr id="6" name="TextBox 5"/>
          <p:cNvSpPr txBox="1"/>
          <p:nvPr/>
        </p:nvSpPr>
        <p:spPr>
          <a:xfrm>
            <a:off x="685800" y="4800600"/>
            <a:ext cx="8077200" cy="1477328"/>
          </a:xfrm>
          <a:prstGeom prst="rect">
            <a:avLst/>
          </a:prstGeom>
          <a:noFill/>
        </p:spPr>
        <p:txBody>
          <a:bodyPr wrap="square" rtlCol="0">
            <a:spAutoFit/>
          </a:bodyPr>
          <a:lstStyle/>
          <a:p>
            <a:r>
              <a:rPr lang="en-IN" dirty="0" smtClean="0"/>
              <a:t>At the top of each transaction we have the hash of that particular transaction.</a:t>
            </a:r>
            <a:endParaRPr lang="en-IN" dirty="0" smtClean="0"/>
          </a:p>
          <a:p>
            <a:r>
              <a:rPr lang="en-IN" dirty="0" smtClean="0"/>
              <a:t>Left one is the sender and right one is the receiver of bitcoin and in green label is the bitcoin transferred.</a:t>
            </a:r>
            <a:endParaRPr lang="en-IN" dirty="0" smtClean="0"/>
          </a:p>
          <a:p>
            <a:r>
              <a:rPr lang="en-IN" dirty="0" smtClean="0"/>
              <a:t>Note that actual names of sender and receiver are not there, some unique ids are used to denote sender and receiver.</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Block Header</a:t>
            </a:r>
            <a:endParaRPr lang="en-US" dirty="0"/>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1"/>
          <a:srcRect l="17570" t="16667" r="19766" b="31250"/>
          <a:stretch>
            <a:fillRect/>
          </a:stretch>
        </p:blipFill>
        <p:spPr bwMode="auto">
          <a:xfrm>
            <a:off x="533400" y="1600200"/>
            <a:ext cx="8153400" cy="381000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1"/>
          <a:srcRect l="17570" t="16667" r="20351" b="30208"/>
          <a:stretch>
            <a:fillRect/>
          </a:stretch>
        </p:blipFill>
        <p:spPr bwMode="auto">
          <a:xfrm>
            <a:off x="457200" y="0"/>
            <a:ext cx="8229600" cy="3886200"/>
          </a:xfrm>
          <a:prstGeom prst="rect">
            <a:avLst/>
          </a:prstGeom>
          <a:noFill/>
          <a:ln w="9525">
            <a:noFill/>
            <a:miter lim="800000"/>
            <a:headEnd/>
            <a:tailEnd/>
          </a:ln>
          <a:effectLst/>
        </p:spPr>
      </p:pic>
      <p:sp>
        <p:nvSpPr>
          <p:cNvPr id="5" name="TextBox 4"/>
          <p:cNvSpPr txBox="1"/>
          <p:nvPr/>
        </p:nvSpPr>
        <p:spPr>
          <a:xfrm>
            <a:off x="685800" y="4114800"/>
            <a:ext cx="7543800" cy="2585323"/>
          </a:xfrm>
          <a:prstGeom prst="rect">
            <a:avLst/>
          </a:prstGeom>
          <a:noFill/>
        </p:spPr>
        <p:txBody>
          <a:bodyPr wrap="square" rtlCol="0">
            <a:spAutoFit/>
          </a:bodyPr>
          <a:lstStyle/>
          <a:p>
            <a:r>
              <a:rPr lang="en-IN" dirty="0" smtClean="0"/>
              <a:t>Bitcoin uses a hash like function as shown above, </a:t>
            </a:r>
            <a:endParaRPr lang="en-IN" dirty="0" smtClean="0"/>
          </a:p>
          <a:p>
            <a:r>
              <a:rPr lang="en-IN" dirty="0" smtClean="0"/>
              <a:t>Where H (k-1) – is the previous block hash</a:t>
            </a:r>
            <a:endParaRPr lang="en-IN" dirty="0" smtClean="0"/>
          </a:p>
          <a:p>
            <a:r>
              <a:rPr lang="en-IN" dirty="0" smtClean="0"/>
              <a:t>T – set of transaction in that particular block</a:t>
            </a:r>
            <a:endParaRPr lang="en-IN" dirty="0" smtClean="0"/>
          </a:p>
          <a:p>
            <a:r>
              <a:rPr lang="en-IN" dirty="0" smtClean="0"/>
              <a:t>Nonce – a random value.</a:t>
            </a:r>
            <a:endParaRPr lang="en-IN" dirty="0" smtClean="0"/>
          </a:p>
          <a:p>
            <a:r>
              <a:rPr lang="en-IN" dirty="0" smtClean="0"/>
              <a:t>The task of the miner is to find such value of Nonce that they can ensure certain difficulty in the generated H(k) value. For example H(k) should have 20 zeros at the beginning. So Miner will use the different values of Nonce until required complexity reached.</a:t>
            </a:r>
            <a:endParaRPr lang="en-IN" dirty="0" smtClean="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1"/>
          <a:srcRect l="18155" t="16667" r="18594" b="29167"/>
          <a:stretch>
            <a:fillRect/>
          </a:stretch>
        </p:blipFill>
        <p:spPr bwMode="auto">
          <a:xfrm>
            <a:off x="533400" y="0"/>
            <a:ext cx="8229600" cy="3962400"/>
          </a:xfrm>
          <a:prstGeom prst="rect">
            <a:avLst/>
          </a:prstGeom>
          <a:noFill/>
          <a:ln w="9525">
            <a:noFill/>
            <a:miter lim="800000"/>
            <a:headEnd/>
            <a:tailEnd/>
          </a:ln>
          <a:effectLst/>
        </p:spPr>
      </p:pic>
      <p:sp>
        <p:nvSpPr>
          <p:cNvPr id="5" name="TextBox 4"/>
          <p:cNvSpPr txBox="1"/>
          <p:nvPr/>
        </p:nvSpPr>
        <p:spPr>
          <a:xfrm>
            <a:off x="533400" y="4191000"/>
            <a:ext cx="8153400" cy="1200329"/>
          </a:xfrm>
          <a:prstGeom prst="rect">
            <a:avLst/>
          </a:prstGeom>
          <a:noFill/>
        </p:spPr>
        <p:txBody>
          <a:bodyPr wrap="square" rtlCol="0">
            <a:spAutoFit/>
          </a:bodyPr>
          <a:lstStyle/>
          <a:p>
            <a:r>
              <a:rPr lang="en-IN" dirty="0" smtClean="0"/>
              <a:t>If someone make a change in T2 transaction then that causes change in the hash of H0 -</a:t>
            </a:r>
            <a:r>
              <a:rPr lang="en-IN" dirty="0" smtClean="0">
                <a:sym typeface="Wingdings" panose="05000000000000000000" pitchFamily="2" charset="2"/>
              </a:rPr>
              <a:t> </a:t>
            </a:r>
            <a:r>
              <a:rPr lang="en-IN" dirty="0" err="1" smtClean="0">
                <a:sym typeface="Wingdings" panose="05000000000000000000" pitchFamily="2" charset="2"/>
              </a:rPr>
              <a:t>Hroot</a:t>
            </a:r>
            <a:r>
              <a:rPr lang="en-IN" dirty="0" smtClean="0">
                <a:sym typeface="Wingdings" panose="05000000000000000000" pitchFamily="2" charset="2"/>
              </a:rPr>
              <a:t>, and if hash of root change that causes hash of every </a:t>
            </a:r>
            <a:r>
              <a:rPr lang="en-IN" dirty="0" smtClean="0"/>
              <a:t> subsequent blocks change. That makes it a tamper proof data structure.</a:t>
            </a:r>
            <a:endParaRPr lang="en-IN" dirty="0" smtClean="0"/>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1"/>
          <a:srcRect l="17570" t="17708" r="19766" b="31250"/>
          <a:stretch>
            <a:fillRect/>
          </a:stretch>
        </p:blipFill>
        <p:spPr bwMode="auto">
          <a:xfrm>
            <a:off x="533400" y="304800"/>
            <a:ext cx="8153400" cy="37338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endParaRPr lang="en-IN" dirty="0" smtClean="0"/>
          </a:p>
          <a:p>
            <a:endParaRPr lang="en-IN" dirty="0" smtClean="0"/>
          </a:p>
          <a:p>
            <a:endParaRPr lang="en-IN" dirty="0" smtClean="0"/>
          </a:p>
          <a:p>
            <a:endParaRPr lang="en-IN" dirty="0" smtClean="0"/>
          </a:p>
          <a:p>
            <a:endParaRPr lang="en-IN" dirty="0" smtClean="0"/>
          </a:p>
          <a:p>
            <a:endParaRPr lang="en-IN" dirty="0" smtClean="0"/>
          </a:p>
          <a:p>
            <a:r>
              <a:rPr lang="en-IN" dirty="0" smtClean="0"/>
              <a:t>Consensus algorithm ensures the above properties.</a:t>
            </a:r>
            <a:endParaRPr lang="en-US" dirty="0"/>
          </a:p>
        </p:txBody>
      </p:sp>
      <p:pic>
        <p:nvPicPr>
          <p:cNvPr id="14338" name="Picture 2"/>
          <p:cNvPicPr>
            <a:picLocks noChangeAspect="1" noChangeArrowheads="1"/>
          </p:cNvPicPr>
          <p:nvPr/>
        </p:nvPicPr>
        <p:blipFill>
          <a:blip r:embed="rId1"/>
          <a:srcRect l="17570" t="16667" r="19766" b="30208"/>
          <a:stretch>
            <a:fillRect/>
          </a:stretch>
        </p:blipFill>
        <p:spPr bwMode="auto">
          <a:xfrm>
            <a:off x="533400" y="533400"/>
            <a:ext cx="8153400" cy="38862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1"/>
          <a:srcRect l="17570" t="16667" r="19766" b="35417"/>
          <a:stretch>
            <a:fillRect/>
          </a:stretch>
        </p:blipFill>
        <p:spPr bwMode="auto">
          <a:xfrm>
            <a:off x="457200" y="228600"/>
            <a:ext cx="8153400" cy="5105400"/>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1"/>
          <a:srcRect l="17570" t="16667" r="19180" b="31250"/>
          <a:stretch>
            <a:fillRect/>
          </a:stretch>
        </p:blipFill>
        <p:spPr bwMode="auto">
          <a:xfrm>
            <a:off x="457200" y="1676400"/>
            <a:ext cx="8229600" cy="44196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6386" name="Picture 2"/>
          <p:cNvPicPr>
            <a:picLocks noChangeAspect="1" noChangeArrowheads="1"/>
          </p:cNvPicPr>
          <p:nvPr/>
        </p:nvPicPr>
        <p:blipFill>
          <a:blip r:embed="rId1"/>
          <a:srcRect l="17570" t="16667" r="19766" b="32292"/>
          <a:stretch>
            <a:fillRect/>
          </a:stretch>
        </p:blipFill>
        <p:spPr bwMode="auto">
          <a:xfrm>
            <a:off x="457200" y="1676400"/>
            <a:ext cx="8229600" cy="44196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endParaRPr lang="en-IN" dirty="0" smtClean="0"/>
          </a:p>
          <a:p>
            <a:endParaRPr lang="en-IN" dirty="0" smtClean="0"/>
          </a:p>
          <a:p>
            <a:endParaRPr lang="en-IN" dirty="0" smtClean="0"/>
          </a:p>
          <a:p>
            <a:endParaRPr lang="en-IN" dirty="0" smtClean="0"/>
          </a:p>
          <a:p>
            <a:r>
              <a:rPr lang="en-IN" dirty="0" smtClean="0"/>
              <a:t>Network will pose the different challenge at different rounds. And any node that is able to solve the challenge can say that </a:t>
            </a:r>
            <a:r>
              <a:rPr lang="en-IN" dirty="0" err="1" smtClean="0"/>
              <a:t>i</a:t>
            </a:r>
            <a:r>
              <a:rPr lang="en-IN" dirty="0" smtClean="0"/>
              <a:t> am able to solve this particular challenge and this block is the valid block, please add this block in the current blockchain.</a:t>
            </a:r>
            <a:endParaRPr lang="en-IN" dirty="0" smtClean="0"/>
          </a:p>
          <a:p>
            <a:r>
              <a:rPr lang="en-IN" dirty="0" smtClean="0"/>
              <a:t>And this idea is know as </a:t>
            </a:r>
            <a:r>
              <a:rPr lang="en-IN" b="1" dirty="0" smtClean="0"/>
              <a:t>Proof of work </a:t>
            </a:r>
            <a:r>
              <a:rPr lang="en-IN" dirty="0" smtClean="0"/>
              <a:t>algorithm.</a:t>
            </a:r>
            <a:endParaRPr lang="en-IN" dirty="0" smtClean="0"/>
          </a:p>
          <a:p>
            <a:r>
              <a:rPr lang="en-IN" dirty="0" smtClean="0"/>
              <a:t>Challenge are designed in such a way that at different round different nodes would be able to solve it, so that no single node would control the network.</a:t>
            </a:r>
            <a:endParaRPr lang="en-US" dirty="0" smtClean="0"/>
          </a:p>
          <a:p>
            <a:endParaRPr lang="en-US" dirty="0"/>
          </a:p>
        </p:txBody>
      </p:sp>
      <p:pic>
        <p:nvPicPr>
          <p:cNvPr id="4" name="Picture 3"/>
          <p:cNvPicPr>
            <a:picLocks noChangeAspect="1" noChangeArrowheads="1"/>
          </p:cNvPicPr>
          <p:nvPr/>
        </p:nvPicPr>
        <p:blipFill>
          <a:blip r:embed="rId1"/>
          <a:srcRect l="18375" t="17708" r="20132" b="31250"/>
          <a:stretch>
            <a:fillRect/>
          </a:stretch>
        </p:blipFill>
        <p:spPr bwMode="auto">
          <a:xfrm>
            <a:off x="457200" y="228600"/>
            <a:ext cx="8229600" cy="25908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p:cNvPicPr>
            <a:picLocks noChangeAspect="1" noChangeArrowheads="1"/>
          </p:cNvPicPr>
          <p:nvPr/>
        </p:nvPicPr>
        <p:blipFill>
          <a:blip r:embed="rId1"/>
          <a:srcRect l="17570" t="16667" r="19180" b="35417"/>
          <a:stretch>
            <a:fillRect/>
          </a:stretch>
        </p:blipFill>
        <p:spPr bwMode="auto">
          <a:xfrm>
            <a:off x="457200" y="304800"/>
            <a:ext cx="8229600" cy="57912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434" name="Picture 2"/>
          <p:cNvPicPr>
            <a:picLocks noChangeAspect="1" noChangeArrowheads="1"/>
          </p:cNvPicPr>
          <p:nvPr/>
        </p:nvPicPr>
        <p:blipFill>
          <a:blip r:embed="rId1"/>
          <a:srcRect l="17570" t="16667" r="19180" b="42708"/>
          <a:stretch>
            <a:fillRect/>
          </a:stretch>
        </p:blipFill>
        <p:spPr bwMode="auto">
          <a:xfrm>
            <a:off x="457200" y="228600"/>
            <a:ext cx="8229600" cy="2971800"/>
          </a:xfrm>
          <a:prstGeom prst="rect">
            <a:avLst/>
          </a:prstGeom>
          <a:noFill/>
          <a:ln w="9525">
            <a:noFill/>
            <a:miter lim="800000"/>
            <a:headEnd/>
            <a:tailEnd/>
          </a:ln>
          <a:effectLst/>
        </p:spPr>
      </p:pic>
      <p:pic>
        <p:nvPicPr>
          <p:cNvPr id="18435" name="Picture 3"/>
          <p:cNvPicPr>
            <a:picLocks noChangeAspect="1" noChangeArrowheads="1"/>
          </p:cNvPicPr>
          <p:nvPr/>
        </p:nvPicPr>
        <p:blipFill>
          <a:blip r:embed="rId2"/>
          <a:srcRect l="18960" t="59375" r="20717" b="30208"/>
          <a:stretch>
            <a:fillRect/>
          </a:stretch>
        </p:blipFill>
        <p:spPr bwMode="auto">
          <a:xfrm>
            <a:off x="457200" y="3200400"/>
            <a:ext cx="8229600" cy="7620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482" name="Picture 2"/>
          <p:cNvPicPr>
            <a:picLocks noChangeAspect="1" noChangeArrowheads="1"/>
          </p:cNvPicPr>
          <p:nvPr/>
        </p:nvPicPr>
        <p:blipFill>
          <a:blip r:embed="rId1"/>
          <a:srcRect l="17570" t="16667" r="19766" b="35417"/>
          <a:stretch>
            <a:fillRect/>
          </a:stretch>
        </p:blipFill>
        <p:spPr bwMode="auto">
          <a:xfrm>
            <a:off x="457200" y="228600"/>
            <a:ext cx="8153400" cy="35052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1"/>
          <a:srcRect l="17570" t="16667" r="19766" b="29166"/>
          <a:stretch>
            <a:fillRect/>
          </a:stretch>
        </p:blipFill>
        <p:spPr bwMode="auto">
          <a:xfrm>
            <a:off x="381000" y="0"/>
            <a:ext cx="8153400" cy="3962400"/>
          </a:xfrm>
          <a:prstGeom prst="rect">
            <a:avLst/>
          </a:prstGeom>
          <a:noFill/>
          <a:ln w="9525">
            <a:noFill/>
            <a:miter lim="800000"/>
            <a:headEnd/>
            <a:tailEnd/>
          </a:ln>
          <a:effectLst/>
        </p:spPr>
      </p:pic>
      <p:sp>
        <p:nvSpPr>
          <p:cNvPr id="5" name="TextBox 4"/>
          <p:cNvSpPr txBox="1"/>
          <p:nvPr/>
        </p:nvSpPr>
        <p:spPr>
          <a:xfrm>
            <a:off x="609600" y="4191000"/>
            <a:ext cx="8001000" cy="1477328"/>
          </a:xfrm>
          <a:prstGeom prst="rect">
            <a:avLst/>
          </a:prstGeom>
          <a:noFill/>
        </p:spPr>
        <p:txBody>
          <a:bodyPr wrap="square" rtlCol="0">
            <a:spAutoFit/>
          </a:bodyPr>
          <a:lstStyle/>
          <a:p>
            <a:r>
              <a:rPr lang="en-IN" dirty="0" smtClean="0"/>
              <a:t>Consider the above case of crowd funding platform (Kick Starter Company) in centralized platform.</a:t>
            </a:r>
            <a:endParaRPr lang="en-IN" dirty="0" smtClean="0"/>
          </a:p>
          <a:p>
            <a:r>
              <a:rPr lang="en-IN" dirty="0" smtClean="0"/>
              <a:t>If project gets successful, centralized Kick Starter company release the fund to you. If for some reason project scarp in between, you will not get money and money will send back to supporters.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 with this approach- </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1"/>
          <a:srcRect l="17570" t="16667" r="18594" b="30208"/>
          <a:stretch>
            <a:fillRect/>
          </a:stretch>
        </p:blipFill>
        <p:spPr bwMode="auto">
          <a:xfrm>
            <a:off x="533400" y="1676400"/>
            <a:ext cx="8305800" cy="2819400"/>
          </a:xfrm>
          <a:prstGeom prst="rect">
            <a:avLst/>
          </a:prstGeom>
          <a:noFill/>
          <a:ln w="9525">
            <a:noFill/>
            <a:miter lim="800000"/>
            <a:headEnd/>
            <a:tailEnd/>
          </a:ln>
          <a:effectLst/>
        </p:spPr>
      </p:pic>
      <p:sp>
        <p:nvSpPr>
          <p:cNvPr id="5" name="TextBox 4"/>
          <p:cNvSpPr txBox="1"/>
          <p:nvPr/>
        </p:nvSpPr>
        <p:spPr>
          <a:xfrm>
            <a:off x="609600" y="4724400"/>
            <a:ext cx="7772400" cy="1477328"/>
          </a:xfrm>
          <a:prstGeom prst="rect">
            <a:avLst/>
          </a:prstGeom>
          <a:noFill/>
        </p:spPr>
        <p:txBody>
          <a:bodyPr wrap="square" rtlCol="0">
            <a:spAutoFit/>
          </a:bodyPr>
          <a:lstStyle/>
          <a:p>
            <a:r>
              <a:rPr lang="en-IN" dirty="0" smtClean="0"/>
              <a:t>The crowd funding platform charges significantly for managing the risk involve in entire process. Like they need to ensure that product team gets funded if projects gets successful, manage supporters (like someone do not want to support further and wants his money back etc.)</a:t>
            </a:r>
            <a:endParaRPr lang="en-IN" dirty="0" smtClean="0"/>
          </a:p>
          <a:p>
            <a:r>
              <a:rPr lang="en-IN" dirty="0" smtClean="0"/>
              <a:t>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1"/>
          <a:srcRect l="18155" t="16667" r="19766" b="29167"/>
          <a:stretch>
            <a:fillRect/>
          </a:stretch>
        </p:blipFill>
        <p:spPr bwMode="auto">
          <a:xfrm>
            <a:off x="457200" y="0"/>
            <a:ext cx="8077200" cy="2895600"/>
          </a:xfrm>
          <a:prstGeom prst="rect">
            <a:avLst/>
          </a:prstGeom>
          <a:noFill/>
          <a:ln w="9525">
            <a:noFill/>
            <a:miter lim="800000"/>
            <a:headEnd/>
            <a:tailEnd/>
          </a:ln>
          <a:effectLst/>
        </p:spPr>
      </p:pic>
      <p:sp>
        <p:nvSpPr>
          <p:cNvPr id="5" name="TextBox 4"/>
          <p:cNvSpPr txBox="1"/>
          <p:nvPr/>
        </p:nvSpPr>
        <p:spPr>
          <a:xfrm>
            <a:off x="609600" y="3200400"/>
            <a:ext cx="8077200" cy="1200329"/>
          </a:xfrm>
          <a:prstGeom prst="rect">
            <a:avLst/>
          </a:prstGeom>
          <a:noFill/>
        </p:spPr>
        <p:txBody>
          <a:bodyPr wrap="square" rtlCol="0">
            <a:spAutoFit/>
          </a:bodyPr>
          <a:lstStyle/>
          <a:p>
            <a:r>
              <a:rPr lang="en-IN" dirty="0" smtClean="0"/>
              <a:t>In case of blockchain network, the contract can be made available to all parties involve, everyone can verify the contract , but no one will be able to tamper it.</a:t>
            </a:r>
            <a:endParaRPr lang="en-IN" dirty="0" smtClean="0"/>
          </a:p>
          <a:p>
            <a:r>
              <a:rPr lang="en-IN" dirty="0" smtClean="0"/>
              <a:t>And thus we do not need any middleman in between.</a:t>
            </a:r>
            <a:endParaRPr lang="en-IN" dirty="0" smtClean="0"/>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1"/>
          <a:srcRect l="17570" t="16667" r="20351" b="31250"/>
          <a:stretch>
            <a:fillRect/>
          </a:stretch>
        </p:blipFill>
        <p:spPr bwMode="auto">
          <a:xfrm>
            <a:off x="457200" y="0"/>
            <a:ext cx="8077200" cy="3810000"/>
          </a:xfrm>
          <a:prstGeom prst="rect">
            <a:avLst/>
          </a:prstGeom>
          <a:noFill/>
          <a:ln w="9525">
            <a:noFill/>
            <a:miter lim="800000"/>
            <a:headEnd/>
            <a:tailEnd/>
          </a:ln>
          <a:effectLst/>
        </p:spPr>
      </p:pic>
      <p:sp>
        <p:nvSpPr>
          <p:cNvPr id="5" name="TextBox 4"/>
          <p:cNvSpPr txBox="1"/>
          <p:nvPr/>
        </p:nvSpPr>
        <p:spPr>
          <a:xfrm>
            <a:off x="914400" y="4114800"/>
            <a:ext cx="7696200" cy="2031325"/>
          </a:xfrm>
          <a:prstGeom prst="rect">
            <a:avLst/>
          </a:prstGeom>
          <a:noFill/>
        </p:spPr>
        <p:txBody>
          <a:bodyPr wrap="square" rtlCol="0">
            <a:spAutoFit/>
          </a:bodyPr>
          <a:lstStyle/>
          <a:p>
            <a:r>
              <a:rPr lang="en-IN" dirty="0" smtClean="0"/>
              <a:t>Lets suppose that after 10 days you have met some goal of the project, the smart contract (code) will automatically transfer money from supporters to product team based on whatever conditions written in contract.</a:t>
            </a:r>
            <a:endParaRPr lang="en-IN" dirty="0" smtClean="0"/>
          </a:p>
          <a:p>
            <a:endParaRPr lang="en-IN" dirty="0" smtClean="0"/>
          </a:p>
          <a:p>
            <a:r>
              <a:rPr lang="en-IN" dirty="0" smtClean="0"/>
              <a:t>Now lets suppose that after 50 days product team says that we are not able to make sufficient progress in project and project get scraped in between, Again smart contract transfer the money from product team to supports.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1"/>
          <a:srcRect l="17570" t="16667" r="20937" b="30208"/>
          <a:stretch>
            <a:fillRect/>
          </a:stretch>
        </p:blipFill>
        <p:spPr bwMode="auto">
          <a:xfrm>
            <a:off x="533400" y="228600"/>
            <a:ext cx="8153400" cy="58674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Blockchain platforms</a:t>
            </a:r>
            <a:endParaRPr lang="en-US"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1"/>
          <a:srcRect l="17570" t="16667" r="19180" b="31250"/>
          <a:stretch>
            <a:fillRect/>
          </a:stretch>
        </p:blipFill>
        <p:spPr bwMode="auto">
          <a:xfrm>
            <a:off x="304800" y="1600200"/>
            <a:ext cx="8229600" cy="44958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What is inside the block? And how blocks get connected in block chain?</a:t>
            </a:r>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1"/>
          <a:srcRect l="17570" t="16667" r="19180" b="31250"/>
          <a:stretch>
            <a:fillRect/>
          </a:stretch>
        </p:blipFill>
        <p:spPr bwMode="auto">
          <a:xfrm>
            <a:off x="609600" y="1676400"/>
            <a:ext cx="8229600" cy="44196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3775</Words>
  <Application>WPS Presentation</Application>
  <PresentationFormat>On-screen Show (4:3)</PresentationFormat>
  <Paragraphs>75</Paragraphs>
  <Slides>25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Arial</vt:lpstr>
      <vt:lpstr>SimSun</vt:lpstr>
      <vt:lpstr>Wingdings</vt:lpstr>
      <vt:lpstr>Calibri</vt:lpstr>
      <vt:lpstr>Microsoft YaHei</vt:lpstr>
      <vt:lpstr>Arial Unicode MS</vt:lpstr>
      <vt:lpstr>Office Theme</vt:lpstr>
      <vt:lpstr>Block in a Blockchain,Transactions,Distributed Consensus</vt:lpstr>
      <vt:lpstr>PowerPoint 演示文稿</vt:lpstr>
      <vt:lpstr>PowerPoint 演示文稿</vt:lpstr>
      <vt:lpstr>Problem with this approach- </vt:lpstr>
      <vt:lpstr>PowerPoint 演示文稿</vt:lpstr>
      <vt:lpstr>PowerPoint 演示文稿</vt:lpstr>
      <vt:lpstr>PowerPoint 演示文稿</vt:lpstr>
      <vt:lpstr>Blockchain platforms</vt:lpstr>
      <vt:lpstr>What is inside the block? And how blocks get connected in block chain?</vt:lpstr>
      <vt:lpstr>PowerPoint 演示文稿</vt:lpstr>
      <vt:lpstr>PowerPoint 演示文稿</vt:lpstr>
      <vt:lpstr>PowerPoint 演示文稿</vt:lpstr>
      <vt:lpstr>Transaction in a Block</vt:lpstr>
      <vt:lpstr>PowerPoint 演示文稿</vt:lpstr>
      <vt:lpstr>Block Header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 in a Blockchain,Transactions,Distributed Consensus</dc:title>
  <dc:creator/>
  <cp:lastModifiedBy>rohit</cp:lastModifiedBy>
  <cp:revision>76</cp:revision>
  <dcterms:created xsi:type="dcterms:W3CDTF">2006-08-16T00:00:00Z</dcterms:created>
  <dcterms:modified xsi:type="dcterms:W3CDTF">2021-08-26T05:57:36Z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8BFAAF13BAD34C6281A8C2382D0B8A0A</vt:lpwstr>
  </property>
  <property fmtid="{D5CDD505-2E9C-101B-9397-08002B2CF9AE}" pid="3" name="KSOProductBuildVer">
    <vt:lpwstr>1033-11.2.0.10258</vt:lpwstr>
  </property>
</Properties>
</file>